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B3FD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5400" b="0">
                <a:solidFill>
                  <a:srgbClr val="FFFFFF"/>
                </a:solidFill>
                <a:latin typeface="Heebo"/>
                <a:cs typeface="Heebo"/>
                <a:ea typeface="Heebo"/>
              </a:rPr>
              <a:t>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סופרים ביחד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600" b="0">
                <a:solidFill>
                  <a:srgbClr val="EEE8FF"/>
                </a:solidFill>
                <a:latin typeface="Heebo"/>
                <a:cs typeface="Heebo"/>
                <a:ea typeface="Heebo"/>
              </a:rPr>
              <a:t>משחק חוסן קבוצתי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017520"/>
            <a:ext cx="106984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כל הכיתה · מעגל אחד · מטרה אחת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פשוט, מצחיק – ומלמד המון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0" y="6172200"/>
            <a:ext cx="502920" cy="502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0" y="6217920"/>
            <a:ext cx="4663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1400" b="0">
                <a:solidFill>
                  <a:srgbClr val="EEE8FF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217920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>
              <a:spcAft>
                <a:spcPts val="600"/>
              </a:spcAft>
            </a:pPr>
            <a:r>
              <a:rPr sz="1400" b="0">
                <a:solidFill>
                  <a:srgbClr val="EEE8FF"/>
                </a:solidFill>
                <a:latin typeface="Heebo"/>
                <a:cs typeface="Heebo"/>
                <a:ea typeface="Heebo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ED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5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4400" b="1">
                <a:solidFill>
                  <a:srgbClr val="231F3A"/>
                </a:solidFill>
                <a:latin typeface="Heebo"/>
                <a:cs typeface="Heebo"/>
                <a:ea typeface="Heebo"/>
              </a:rPr>
              <a:t>המטרה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6984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כל הקבוצה סופרת יחד, בקול,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עד מספר היעד שקבענו.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מתחילים מ־1 ומתקדמים מספר אחר מספר.</a:t>
            </a: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0" y="6172200"/>
            <a:ext cx="502920" cy="502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0" y="6217920"/>
            <a:ext cx="4663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1400" b="0">
                <a:solidFill>
                  <a:srgbClr val="5F5A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217920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>
              <a:spcAft>
                <a:spcPts val="600"/>
              </a:spcAft>
            </a:pPr>
            <a:r>
              <a:rPr sz="1400" b="0">
                <a:solidFill>
                  <a:srgbClr val="5F5A78"/>
                </a:solidFill>
                <a:latin typeface="Heebo"/>
                <a:cs typeface="Heebo"/>
                <a:ea typeface="Heebo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E8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5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☝️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4400" b="1">
                <a:solidFill>
                  <a:srgbClr val="231F3A"/>
                </a:solidFill>
                <a:latin typeface="Heebo"/>
                <a:cs typeface="Heebo"/>
                <a:ea typeface="Heebo"/>
              </a:rPr>
              <a:t>הכלל היחיד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6984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בכל פעם – רק קול אחד אומר את המספר הבא.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אם שני קולות אומרים יחד – מתחילים מחדש מ־1.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46320" y="4846320"/>
            <a:ext cx="6583680" cy="868680"/>
          </a:xfrm>
          <a:prstGeom prst="roundRect">
            <a:avLst/>
          </a:prstGeom>
          <a:solidFill>
            <a:srgbClr val="E54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2 ביחד = מתחילים מחדש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0" y="6172200"/>
            <a:ext cx="502920" cy="502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0" y="6217920"/>
            <a:ext cx="4663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1400" b="0">
                <a:solidFill>
                  <a:srgbClr val="5F5A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217920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>
              <a:spcAft>
                <a:spcPts val="600"/>
              </a:spcAft>
            </a:pPr>
            <a:r>
              <a:rPr sz="1400" b="0">
                <a:solidFill>
                  <a:srgbClr val="5F5A78"/>
                </a:solidFill>
                <a:latin typeface="Heebo"/>
                <a:cs typeface="Heebo"/>
                <a:ea typeface="Heebo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ED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5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4400" b="1">
                <a:solidFill>
                  <a:srgbClr val="231F3A"/>
                </a:solidFill>
                <a:latin typeface="Heebo"/>
                <a:cs typeface="Heebo"/>
                <a:ea typeface="Heebo"/>
              </a:rPr>
              <a:t>איך משחקים?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6984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1. עומדים במעגל.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2. מישהו פותח: "1".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3. כל אחד יכול לומר את המספר הבא – בכל רגע.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4. שני קולות יחד? כולם חוזרים ל־1.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5. מגיעים ליעד – ניצחנו יחד!</a:t>
            </a: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0" y="6172200"/>
            <a:ext cx="502920" cy="502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0" y="6217920"/>
            <a:ext cx="4663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1400" b="0">
                <a:solidFill>
                  <a:srgbClr val="5F5A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217920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>
              <a:spcAft>
                <a:spcPts val="600"/>
              </a:spcAft>
            </a:pPr>
            <a:r>
              <a:rPr sz="1400" b="0">
                <a:solidFill>
                  <a:srgbClr val="5F5A78"/>
                </a:solidFill>
                <a:latin typeface="Heebo"/>
                <a:cs typeface="Heebo"/>
                <a:ea typeface="Heebo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5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4400" b="1">
                <a:solidFill>
                  <a:srgbClr val="231F3A"/>
                </a:solidFill>
                <a:latin typeface="Heebo"/>
                <a:cs typeface="Heebo"/>
                <a:ea typeface="Heebo"/>
              </a:rPr>
              <a:t>ואין עוד כללים!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6984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בלי רמזים ובלי סימנים.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בלי סדר קבוע ובלי תורות.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בלי לסמן עם הידיים או עם העיניים.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רק כלל אחד – ורק הקבוצה.</a:t>
            </a: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0" y="6172200"/>
            <a:ext cx="502920" cy="502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0" y="6217920"/>
            <a:ext cx="4663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1400" b="0">
                <a:solidFill>
                  <a:srgbClr val="5F5A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217920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>
              <a:spcAft>
                <a:spcPts val="600"/>
              </a:spcAft>
            </a:pPr>
            <a:r>
              <a:rPr sz="1400" b="0">
                <a:solidFill>
                  <a:srgbClr val="5F5A78"/>
                </a:solidFill>
                <a:latin typeface="Heebo"/>
                <a:cs typeface="Heebo"/>
                <a:ea typeface="Heebo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ED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5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4400" b="1">
                <a:solidFill>
                  <a:srgbClr val="231F3A"/>
                </a:solidFill>
                <a:latin typeface="Heebo"/>
                <a:cs typeface="Heebo"/>
                <a:ea typeface="Heebo"/>
              </a:rPr>
              <a:t>וריאציות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6984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🙈 בעיניים עצומות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🔄 עם הפנים החוצה מהמעגל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⏪ סופרים לאחור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🔤 אותיות א׳–ת׳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📈 שוברים שיא: יעד גדל</a:t>
            </a: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0" y="6172200"/>
            <a:ext cx="502920" cy="502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0" y="6217920"/>
            <a:ext cx="4663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1400" b="0">
                <a:solidFill>
                  <a:srgbClr val="5F5A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217920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>
              <a:spcAft>
                <a:spcPts val="600"/>
              </a:spcAft>
            </a:pPr>
            <a:r>
              <a:rPr sz="1400" b="0">
                <a:solidFill>
                  <a:srgbClr val="5F5A78"/>
                </a:solidFill>
                <a:latin typeface="Heebo"/>
                <a:cs typeface="Heebo"/>
                <a:ea typeface="Heebo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2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5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4400" b="1">
                <a:solidFill>
                  <a:srgbClr val="231F3A"/>
                </a:solidFill>
                <a:latin typeface="Heebo"/>
                <a:cs typeface="Heebo"/>
                <a:ea typeface="Heebo"/>
              </a:rPr>
              <a:t>מה קרה לנו?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6984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מה הרגשתם כשנאלצנו להתחיל מחדש?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מה עזר לכם להמשיך לנסות?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תסכול, צחוק, סבלנות – כולם חלק מהדרך.</a:t>
            </a: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0" y="6172200"/>
            <a:ext cx="502920" cy="502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0" y="6217920"/>
            <a:ext cx="4663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1400" b="0">
                <a:solidFill>
                  <a:srgbClr val="5F5A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217920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>
              <a:spcAft>
                <a:spcPts val="600"/>
              </a:spcAft>
            </a:pPr>
            <a:r>
              <a:rPr sz="1400" b="0">
                <a:solidFill>
                  <a:srgbClr val="5F5A78"/>
                </a:solidFill>
                <a:latin typeface="Heebo"/>
                <a:cs typeface="Heebo"/>
                <a:ea typeface="Heebo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5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5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4400" b="1">
                <a:solidFill>
                  <a:srgbClr val="231F3A"/>
                </a:solidFill>
                <a:latin typeface="Heebo"/>
                <a:cs typeface="Heebo"/>
                <a:ea typeface="Heebo"/>
              </a:rPr>
              <a:t>למה כלל אחד ברור?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6984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למה רציתם להוסיף כללים באמצע המשחק?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מה קורה כשכלל ברור ושווה לכולם?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ומה הקשר לכללי בית הספר ולכללי הכיתה?</a:t>
            </a: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0" y="6172200"/>
            <a:ext cx="502920" cy="502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0" y="6217920"/>
            <a:ext cx="4663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1400" b="0">
                <a:solidFill>
                  <a:srgbClr val="5F5A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217920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>
              <a:spcAft>
                <a:spcPts val="600"/>
              </a:spcAft>
            </a:pPr>
            <a:r>
              <a:rPr sz="1400" b="0">
                <a:solidFill>
                  <a:srgbClr val="5F5A78"/>
                </a:solidFill>
                <a:latin typeface="Heebo"/>
                <a:cs typeface="Heebo"/>
                <a:ea typeface="Heebo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2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5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4400" b="1">
                <a:solidFill>
                  <a:srgbClr val="231F3A"/>
                </a:solidFill>
                <a:latin typeface="Heebo"/>
                <a:cs typeface="Heebo"/>
                <a:ea typeface="Heebo"/>
              </a:rPr>
              <a:t>שליטה עצמית והקשבה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6984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לעצור רגע לפני שמדברים.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להקשיב לשקט ולקבוצה.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231F3A"/>
                </a:solidFill>
                <a:latin typeface="Heebo"/>
                <a:cs typeface="Heebo"/>
                <a:ea typeface="Heebo"/>
              </a:rPr>
              <a:t>לוותר כדי שמישהו אחר יצליח – גם זו גבורה.</a:t>
            </a: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0" y="6172200"/>
            <a:ext cx="502920" cy="502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0" y="6217920"/>
            <a:ext cx="4663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1400" b="0">
                <a:solidFill>
                  <a:srgbClr val="5F5A78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217920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>
              <a:spcAft>
                <a:spcPts val="600"/>
              </a:spcAft>
            </a:pPr>
            <a:r>
              <a:rPr sz="1400" b="0">
                <a:solidFill>
                  <a:srgbClr val="5F5A78"/>
                </a:solidFill>
                <a:latin typeface="Heebo"/>
                <a:cs typeface="Heebo"/>
                <a:ea typeface="Heebo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B3FD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5400" b="0">
                <a:solidFill>
                  <a:srgbClr val="FFFFFF"/>
                </a:solidFill>
                <a:latin typeface="Heebo"/>
                <a:cs typeface="Heebo"/>
                <a:ea typeface="Heebo"/>
              </a:rPr>
              <a:t>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כוח הביחד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6984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לבד – אי אפשר להגיע ליעד.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נופלים, צוחקים, מתחילים מחדש – ומצליחים יחד.</a:t>
            </a:r>
          </a:p>
          <a:p>
            <a:pPr algn="r" rtl="1">
              <a:spcAft>
                <a:spcPts val="600"/>
              </a:spcAft>
            </a:pPr>
            <a:r>
              <a:rPr sz="2400" b="0">
                <a:solidFill>
                  <a:srgbClr val="FFFFFF"/>
                </a:solidFill>
                <a:latin typeface="Heebo"/>
                <a:cs typeface="Heebo"/>
                <a:ea typeface="Heebo"/>
              </a:rPr>
              <a:t>ועכשיו: נכתוב יחד את כללי הכיתה שלנו ✍️</a:t>
            </a: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0" y="6172200"/>
            <a:ext cx="502920" cy="502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0" y="6217920"/>
            <a:ext cx="4663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sz="1400" b="0">
                <a:solidFill>
                  <a:srgbClr val="EEE8FF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217920"/>
            <a:ext cx="1371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>
              <a:spcAft>
                <a:spcPts val="600"/>
              </a:spcAft>
            </a:pPr>
            <a:r>
              <a:rPr sz="1400" b="0">
                <a:solidFill>
                  <a:srgbClr val="EEE8FF"/>
                </a:solidFill>
                <a:latin typeface="Heebo"/>
                <a:cs typeface="Heebo"/>
                <a:ea typeface="Heebo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